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stacked"/>
        <c:varyColors val="0"/>
        <c:ser>
          <c:idx val="0"/>
          <c:order val="0"/>
          <c:tx>
            <c:strRef>
              <c:f>Sheet1!$B$1</c:f>
              <c:strCache>
                <c:ptCount val="1"/>
                <c:pt idx="0">
                  <c:v>2014 (4.45 RON/€)</c:v>
                </c:pt>
              </c:strCache>
            </c:strRef>
          </c:tx>
          <c:invertIfNegative val="0"/>
          <c:cat>
            <c:strRef>
              <c:f>Sheet1!$A$2:$A$5</c:f>
              <c:strCache>
                <c:ptCount val="4"/>
                <c:pt idx="0">
                  <c:v>2014</c:v>
                </c:pt>
                <c:pt idx="1">
                  <c:v>2015</c:v>
                </c:pt>
                <c:pt idx="2">
                  <c:v>2016</c:v>
                </c:pt>
                <c:pt idx="3">
                  <c:v>2017 (preliminary data)</c:v>
                </c:pt>
              </c:strCache>
            </c:strRef>
          </c:cat>
          <c:val>
            <c:numRef>
              <c:f>Sheet1!$B$2:$B$5</c:f>
              <c:numCache>
                <c:formatCode>General</c:formatCode>
                <c:ptCount val="4"/>
                <c:pt idx="0">
                  <c:v>2093324</c:v>
                </c:pt>
                <c:pt idx="1">
                  <c:v>2659428</c:v>
                </c:pt>
                <c:pt idx="2">
                  <c:v>6374459</c:v>
                </c:pt>
                <c:pt idx="3">
                  <c:v>6615949</c:v>
                </c:pt>
              </c:numCache>
            </c:numRef>
          </c:val>
          <c:extLst>
            <c:ext xmlns:c16="http://schemas.microsoft.com/office/drawing/2014/chart" uri="{C3380CC4-5D6E-409C-BE32-E72D297353CC}">
              <c16:uniqueId val="{00000000-7128-4A58-A0AF-A5F79A009572}"/>
            </c:ext>
          </c:extLst>
        </c:ser>
        <c:ser>
          <c:idx val="1"/>
          <c:order val="1"/>
          <c:tx>
            <c:strRef>
              <c:f>Sheet1!$C$1</c:f>
              <c:strCache>
                <c:ptCount val="1"/>
                <c:pt idx="0">
                  <c:v>2015 (4.45 RON/€)</c:v>
                </c:pt>
              </c:strCache>
            </c:strRef>
          </c:tx>
          <c:invertIfNegative val="0"/>
          <c:cat>
            <c:strRef>
              <c:f>Sheet1!$A$2:$A$5</c:f>
              <c:strCache>
                <c:ptCount val="4"/>
                <c:pt idx="0">
                  <c:v>2014</c:v>
                </c:pt>
                <c:pt idx="1">
                  <c:v>2015</c:v>
                </c:pt>
                <c:pt idx="2">
                  <c:v>2016</c:v>
                </c:pt>
                <c:pt idx="3">
                  <c:v>2017 (preliminary data)</c:v>
                </c:pt>
              </c:strCache>
            </c:strRef>
          </c:cat>
          <c:val>
            <c:numRef>
              <c:f>Sheet1!$C$2:$C$5</c:f>
              <c:numCache>
                <c:formatCode>General</c:formatCode>
                <c:ptCount val="4"/>
              </c:numCache>
            </c:numRef>
          </c:val>
          <c:extLst>
            <c:ext xmlns:c16="http://schemas.microsoft.com/office/drawing/2014/chart" uri="{C3380CC4-5D6E-409C-BE32-E72D297353CC}">
              <c16:uniqueId val="{00000001-7128-4A58-A0AF-A5F79A009572}"/>
            </c:ext>
          </c:extLst>
        </c:ser>
        <c:ser>
          <c:idx val="2"/>
          <c:order val="2"/>
          <c:tx>
            <c:strRef>
              <c:f>Sheet1!$D$1</c:f>
              <c:strCache>
                <c:ptCount val="1"/>
                <c:pt idx="0">
                  <c:v>2016 (4.5 RON/€)</c:v>
                </c:pt>
              </c:strCache>
            </c:strRef>
          </c:tx>
          <c:invertIfNegative val="0"/>
          <c:cat>
            <c:strRef>
              <c:f>Sheet1!$A$2:$A$5</c:f>
              <c:strCache>
                <c:ptCount val="4"/>
                <c:pt idx="0">
                  <c:v>2014</c:v>
                </c:pt>
                <c:pt idx="1">
                  <c:v>2015</c:v>
                </c:pt>
                <c:pt idx="2">
                  <c:v>2016</c:v>
                </c:pt>
                <c:pt idx="3">
                  <c:v>2017 (preliminary data)</c:v>
                </c:pt>
              </c:strCache>
            </c:strRef>
          </c:cat>
          <c:val>
            <c:numRef>
              <c:f>Sheet1!$D$2:$D$5</c:f>
              <c:numCache>
                <c:formatCode>General</c:formatCode>
                <c:ptCount val="4"/>
              </c:numCache>
            </c:numRef>
          </c:val>
          <c:extLst>
            <c:ext xmlns:c16="http://schemas.microsoft.com/office/drawing/2014/chart" uri="{C3380CC4-5D6E-409C-BE32-E72D297353CC}">
              <c16:uniqueId val="{00000002-7128-4A58-A0AF-A5F79A009572}"/>
            </c:ext>
          </c:extLst>
        </c:ser>
        <c:dLbls>
          <c:showLegendKey val="0"/>
          <c:showVal val="0"/>
          <c:showCatName val="0"/>
          <c:showSerName val="0"/>
          <c:showPercent val="0"/>
          <c:showBubbleSize val="0"/>
        </c:dLbls>
        <c:gapWidth val="150"/>
        <c:overlap val="100"/>
        <c:axId val="39333248"/>
        <c:axId val="39339136"/>
      </c:barChart>
      <c:catAx>
        <c:axId val="39333248"/>
        <c:scaling>
          <c:orientation val="minMax"/>
        </c:scaling>
        <c:delete val="0"/>
        <c:axPos val="b"/>
        <c:numFmt formatCode="General" sourceLinked="1"/>
        <c:majorTickMark val="out"/>
        <c:minorTickMark val="none"/>
        <c:tickLblPos val="nextTo"/>
        <c:crossAx val="39339136"/>
        <c:crosses val="autoZero"/>
        <c:auto val="1"/>
        <c:lblAlgn val="ctr"/>
        <c:lblOffset val="100"/>
        <c:noMultiLvlLbl val="0"/>
      </c:catAx>
      <c:valAx>
        <c:axId val="39339136"/>
        <c:scaling>
          <c:orientation val="minMax"/>
        </c:scaling>
        <c:delete val="0"/>
        <c:axPos val="l"/>
        <c:majorGridlines/>
        <c:numFmt formatCode="General" sourceLinked="1"/>
        <c:majorTickMark val="out"/>
        <c:minorTickMark val="none"/>
        <c:tickLblPos val="nextTo"/>
        <c:crossAx val="39333248"/>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v>
                </c:pt>
              </c:strCache>
            </c:strRef>
          </c:tx>
          <c:invertIfNegative val="0"/>
          <c:cat>
            <c:numRef>
              <c:f>Sheet1!$A$2:$A$5</c:f>
              <c:numCache>
                <c:formatCode>General</c:formatCode>
                <c:ptCount val="4"/>
                <c:pt idx="0">
                  <c:v>2014</c:v>
                </c:pt>
                <c:pt idx="1">
                  <c:v>2015</c:v>
                </c:pt>
                <c:pt idx="2">
                  <c:v>2016</c:v>
                </c:pt>
                <c:pt idx="3">
                  <c:v>2017</c:v>
                </c:pt>
              </c:numCache>
            </c:numRef>
          </c:cat>
          <c:val>
            <c:numRef>
              <c:f>Sheet1!$B$2:$B$5</c:f>
              <c:numCache>
                <c:formatCode>General</c:formatCode>
                <c:ptCount val="4"/>
              </c:numCache>
            </c:numRef>
          </c:val>
          <c:extLst>
            <c:ext xmlns:c16="http://schemas.microsoft.com/office/drawing/2014/chart" uri="{C3380CC4-5D6E-409C-BE32-E72D297353CC}">
              <c16:uniqueId val="{00000000-F696-479D-8742-A538F8DA71E9}"/>
            </c:ext>
          </c:extLst>
        </c:ser>
        <c:ser>
          <c:idx val="1"/>
          <c:order val="1"/>
          <c:tx>
            <c:strRef>
              <c:f>Sheet1!$C$1</c:f>
              <c:strCache>
                <c:ptCount val="1"/>
                <c:pt idx="0">
                  <c:v>..</c:v>
                </c:pt>
              </c:strCache>
            </c:strRef>
          </c:tx>
          <c:invertIfNegative val="0"/>
          <c:cat>
            <c:numRef>
              <c:f>Sheet1!$A$2:$A$5</c:f>
              <c:numCache>
                <c:formatCode>General</c:formatCode>
                <c:ptCount val="4"/>
                <c:pt idx="0">
                  <c:v>2014</c:v>
                </c:pt>
                <c:pt idx="1">
                  <c:v>2015</c:v>
                </c:pt>
                <c:pt idx="2">
                  <c:v>2016</c:v>
                </c:pt>
                <c:pt idx="3">
                  <c:v>2017</c:v>
                </c:pt>
              </c:numCache>
            </c:numRef>
          </c:cat>
          <c:val>
            <c:numRef>
              <c:f>Sheet1!$C$2:$C$5</c:f>
              <c:numCache>
                <c:formatCode>General</c:formatCode>
                <c:ptCount val="4"/>
              </c:numCache>
            </c:numRef>
          </c:val>
          <c:extLst>
            <c:ext xmlns:c16="http://schemas.microsoft.com/office/drawing/2014/chart" uri="{C3380CC4-5D6E-409C-BE32-E72D297353CC}">
              <c16:uniqueId val="{00000001-F696-479D-8742-A538F8DA71E9}"/>
            </c:ext>
          </c:extLst>
        </c:ser>
        <c:ser>
          <c:idx val="2"/>
          <c:order val="2"/>
          <c:tx>
            <c:strRef>
              <c:f>Sheet1!$D$1</c:f>
              <c:strCache>
                <c:ptCount val="1"/>
                <c:pt idx="0">
                  <c:v>...</c:v>
                </c:pt>
              </c:strCache>
            </c:strRef>
          </c:tx>
          <c:invertIfNegative val="0"/>
          <c:cat>
            <c:numRef>
              <c:f>Sheet1!$A$2:$A$5</c:f>
              <c:numCache>
                <c:formatCode>General</c:formatCode>
                <c:ptCount val="4"/>
                <c:pt idx="0">
                  <c:v>2014</c:v>
                </c:pt>
                <c:pt idx="1">
                  <c:v>2015</c:v>
                </c:pt>
                <c:pt idx="2">
                  <c:v>2016</c:v>
                </c:pt>
                <c:pt idx="3">
                  <c:v>2017</c:v>
                </c:pt>
              </c:numCache>
            </c:numRef>
          </c:cat>
          <c:val>
            <c:numRef>
              <c:f>Sheet1!$D$2:$D$5</c:f>
              <c:numCache>
                <c:formatCode>General</c:formatCode>
                <c:ptCount val="4"/>
                <c:pt idx="0">
                  <c:v>50990</c:v>
                </c:pt>
                <c:pt idx="1">
                  <c:v>310326</c:v>
                </c:pt>
                <c:pt idx="2">
                  <c:v>1063791</c:v>
                </c:pt>
                <c:pt idx="3">
                  <c:v>1276549</c:v>
                </c:pt>
              </c:numCache>
            </c:numRef>
          </c:val>
          <c:extLst>
            <c:ext xmlns:c16="http://schemas.microsoft.com/office/drawing/2014/chart" uri="{C3380CC4-5D6E-409C-BE32-E72D297353CC}">
              <c16:uniqueId val="{00000002-F696-479D-8742-A538F8DA71E9}"/>
            </c:ext>
          </c:extLst>
        </c:ser>
        <c:dLbls>
          <c:showLegendKey val="0"/>
          <c:showVal val="0"/>
          <c:showCatName val="0"/>
          <c:showSerName val="0"/>
          <c:showPercent val="0"/>
          <c:showBubbleSize val="0"/>
        </c:dLbls>
        <c:gapWidth val="150"/>
        <c:axId val="40639104"/>
        <c:axId val="40657280"/>
      </c:barChart>
      <c:catAx>
        <c:axId val="40639104"/>
        <c:scaling>
          <c:orientation val="minMax"/>
        </c:scaling>
        <c:delete val="0"/>
        <c:axPos val="b"/>
        <c:numFmt formatCode="General" sourceLinked="1"/>
        <c:majorTickMark val="none"/>
        <c:minorTickMark val="none"/>
        <c:tickLblPos val="nextTo"/>
        <c:crossAx val="40657280"/>
        <c:crosses val="autoZero"/>
        <c:auto val="1"/>
        <c:lblAlgn val="ctr"/>
        <c:lblOffset val="100"/>
        <c:noMultiLvlLbl val="0"/>
      </c:catAx>
      <c:valAx>
        <c:axId val="40657280"/>
        <c:scaling>
          <c:orientation val="minMax"/>
        </c:scaling>
        <c:delete val="0"/>
        <c:axPos val="l"/>
        <c:majorGridlines/>
        <c:numFmt formatCode="General" sourceLinked="1"/>
        <c:majorTickMark val="none"/>
        <c:minorTickMark val="none"/>
        <c:tickLblPos val="nextTo"/>
        <c:crossAx val="4063910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title>
    <c:autoTitleDeleted val="0"/>
    <c:view3D>
      <c:rotX val="30"/>
      <c:rotY val="0"/>
      <c:rAngAx val="0"/>
    </c:view3D>
    <c:floor>
      <c:thickness val="0"/>
    </c:floor>
    <c:sideWall>
      <c:thickness val="0"/>
    </c:sideWall>
    <c:backWall>
      <c:thickness val="0"/>
    </c:backWall>
    <c:plotArea>
      <c:layout/>
      <c:pie3DChart>
        <c:varyColors val="1"/>
        <c:ser>
          <c:idx val="0"/>
          <c:order val="0"/>
          <c:tx>
            <c:strRef>
              <c:f>Sheet1!$B$1</c:f>
              <c:strCache>
                <c:ptCount val="1"/>
                <c:pt idx="0">
                  <c:v>.</c:v>
                </c:pt>
              </c:strCache>
            </c:strRef>
          </c:tx>
          <c:explosion val="25"/>
          <c:dLbls>
            <c:spPr>
              <a:noFill/>
              <a:ln>
                <a:noFill/>
              </a:ln>
              <a:effectLst/>
            </c:spPr>
            <c:showLegendKey val="0"/>
            <c:showVal val="0"/>
            <c:showCatName val="1"/>
            <c:showSerName val="0"/>
            <c:showPercent val="1"/>
            <c:showBubbleSize val="0"/>
            <c:showLeaderLines val="1"/>
            <c:extLst>
              <c:ext xmlns:c15="http://schemas.microsoft.com/office/drawing/2012/chart" uri="{CE6537A1-D6FC-4f65-9D91-7224C49458BB}"/>
            </c:extLst>
          </c:dLbls>
          <c:cat>
            <c:strRef>
              <c:f>Sheet1!$A$2:$A$9</c:f>
              <c:strCache>
                <c:ptCount val="8"/>
                <c:pt idx="0">
                  <c:v>AUCHAN</c:v>
                </c:pt>
                <c:pt idx="1">
                  <c:v>DANTE (EMAG)</c:v>
                </c:pt>
                <c:pt idx="2">
                  <c:v>DEDEMAN</c:v>
                </c:pt>
                <c:pt idx="3">
                  <c:v>ALȚII</c:v>
                </c:pt>
                <c:pt idx="4">
                  <c:v>EXPORT</c:v>
                </c:pt>
                <c:pt idx="5">
                  <c:v>FLANCO</c:v>
                </c:pt>
                <c:pt idx="6">
                  <c:v>METRO</c:v>
                </c:pt>
                <c:pt idx="7">
                  <c:v>CORA</c:v>
                </c:pt>
              </c:strCache>
            </c:strRef>
          </c:cat>
          <c:val>
            <c:numRef>
              <c:f>Sheet1!$B$2:$B$9</c:f>
              <c:numCache>
                <c:formatCode>0%</c:formatCode>
                <c:ptCount val="8"/>
                <c:pt idx="0">
                  <c:v>0.2</c:v>
                </c:pt>
                <c:pt idx="1">
                  <c:v>0.19</c:v>
                </c:pt>
                <c:pt idx="2">
                  <c:v>0.18</c:v>
                </c:pt>
                <c:pt idx="3">
                  <c:v>0.12</c:v>
                </c:pt>
                <c:pt idx="4">
                  <c:v>0.1</c:v>
                </c:pt>
                <c:pt idx="5">
                  <c:v>0.08</c:v>
                </c:pt>
                <c:pt idx="6">
                  <c:v>7.0000000000000007E-2</c:v>
                </c:pt>
                <c:pt idx="7">
                  <c:v>0.06</c:v>
                </c:pt>
              </c:numCache>
            </c:numRef>
          </c:val>
          <c:extLst>
            <c:ext xmlns:c16="http://schemas.microsoft.com/office/drawing/2014/chart" uri="{C3380CC4-5D6E-409C-BE32-E72D297353CC}">
              <c16:uniqueId val="{00000000-C30F-46A3-9F04-BD779C057DB2}"/>
            </c:ext>
          </c:extLst>
        </c:ser>
        <c:dLbls>
          <c:showLegendKey val="0"/>
          <c:showVal val="0"/>
          <c:showCatName val="1"/>
          <c:showSerName val="0"/>
          <c:showPercent val="1"/>
          <c:showBubbleSize val="0"/>
          <c:showLeaderLines val="1"/>
        </c:dLbls>
      </c:pie3DChart>
    </c:plotArea>
    <c:plotVisOnly val="1"/>
    <c:dispBlanksAs val="gap"/>
    <c:showDLblsOverMax val="0"/>
  </c:chart>
  <c:txPr>
    <a:bodyPr/>
    <a:lstStyle/>
    <a:p>
      <a:pPr>
        <a:defRPr sz="1800"/>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296BD9A-D9F3-490C-AA42-3803D2D63412}" type="datetimeFigureOut">
              <a:rPr lang="en-US" smtClean="0"/>
              <a:t>7/6/2020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34B87-00DF-46AE-BF7D-0A18D8DDB6D5}" type="slidenum">
              <a:rPr lang="en-US" smtClean="0"/>
              <a:t>‹#›</a:t>
            </a:fld>
            <a:endParaRPr lang="en-US"/>
          </a:p>
        </p:txBody>
      </p:sp>
    </p:spTree>
    <p:extLst>
      <p:ext uri="{BB962C8B-B14F-4D97-AF65-F5344CB8AC3E}">
        <p14:creationId xmlns:p14="http://schemas.microsoft.com/office/powerpoint/2010/main" val="2751089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96BD9A-D9F3-490C-AA42-3803D2D63412}" type="datetimeFigureOut">
              <a:rPr lang="en-US" smtClean="0"/>
              <a:t>7/6/2020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34B87-00DF-46AE-BF7D-0A18D8DDB6D5}" type="slidenum">
              <a:rPr lang="en-US" smtClean="0"/>
              <a:t>‹#›</a:t>
            </a:fld>
            <a:endParaRPr lang="en-US"/>
          </a:p>
        </p:txBody>
      </p:sp>
    </p:spTree>
    <p:extLst>
      <p:ext uri="{BB962C8B-B14F-4D97-AF65-F5344CB8AC3E}">
        <p14:creationId xmlns:p14="http://schemas.microsoft.com/office/powerpoint/2010/main" val="18001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96BD9A-D9F3-490C-AA42-3803D2D63412}" type="datetimeFigureOut">
              <a:rPr lang="en-US" smtClean="0"/>
              <a:t>7/6/2020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34B87-00DF-46AE-BF7D-0A18D8DDB6D5}" type="slidenum">
              <a:rPr lang="en-US" smtClean="0"/>
              <a:t>‹#›</a:t>
            </a:fld>
            <a:endParaRPr lang="en-US"/>
          </a:p>
        </p:txBody>
      </p:sp>
    </p:spTree>
    <p:extLst>
      <p:ext uri="{BB962C8B-B14F-4D97-AF65-F5344CB8AC3E}">
        <p14:creationId xmlns:p14="http://schemas.microsoft.com/office/powerpoint/2010/main" val="22165464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296BD9A-D9F3-490C-AA42-3803D2D63412}" type="datetimeFigureOut">
              <a:rPr lang="en-US" smtClean="0"/>
              <a:t>7/6/2020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B34B87-00DF-46AE-BF7D-0A18D8DDB6D5}" type="slidenum">
              <a:rPr lang="en-US" smtClean="0"/>
              <a:t>‹#›</a:t>
            </a:fld>
            <a:endParaRPr lang="en-US"/>
          </a:p>
        </p:txBody>
      </p:sp>
    </p:spTree>
    <p:extLst>
      <p:ext uri="{BB962C8B-B14F-4D97-AF65-F5344CB8AC3E}">
        <p14:creationId xmlns:p14="http://schemas.microsoft.com/office/powerpoint/2010/main" val="1071560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296BD9A-D9F3-490C-AA42-3803D2D63412}" type="datetimeFigureOut">
              <a:rPr lang="en-US" smtClean="0"/>
              <a:t>7/6/2020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AB34B87-00DF-46AE-BF7D-0A18D8DDB6D5}" type="slidenum">
              <a:rPr lang="en-US" smtClean="0"/>
              <a:t>‹#›</a:t>
            </a:fld>
            <a:endParaRPr lang="en-US"/>
          </a:p>
        </p:txBody>
      </p:sp>
    </p:spTree>
    <p:extLst>
      <p:ext uri="{BB962C8B-B14F-4D97-AF65-F5344CB8AC3E}">
        <p14:creationId xmlns:p14="http://schemas.microsoft.com/office/powerpoint/2010/main" val="545505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296BD9A-D9F3-490C-AA42-3803D2D63412}" type="datetimeFigureOut">
              <a:rPr lang="en-US" smtClean="0"/>
              <a:t>7/6/2020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AB34B87-00DF-46AE-BF7D-0A18D8DDB6D5}" type="slidenum">
              <a:rPr lang="en-US" smtClean="0"/>
              <a:t>‹#›</a:t>
            </a:fld>
            <a:endParaRPr lang="en-US"/>
          </a:p>
        </p:txBody>
      </p:sp>
    </p:spTree>
    <p:extLst>
      <p:ext uri="{BB962C8B-B14F-4D97-AF65-F5344CB8AC3E}">
        <p14:creationId xmlns:p14="http://schemas.microsoft.com/office/powerpoint/2010/main" val="2623748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96BD9A-D9F3-490C-AA42-3803D2D63412}" type="datetimeFigureOut">
              <a:rPr lang="en-US" smtClean="0"/>
              <a:t>7/6/2020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AB34B87-00DF-46AE-BF7D-0A18D8DDB6D5}" type="slidenum">
              <a:rPr lang="en-US" smtClean="0"/>
              <a:t>‹#›</a:t>
            </a:fld>
            <a:endParaRPr lang="en-US"/>
          </a:p>
        </p:txBody>
      </p:sp>
    </p:spTree>
    <p:extLst>
      <p:ext uri="{BB962C8B-B14F-4D97-AF65-F5344CB8AC3E}">
        <p14:creationId xmlns:p14="http://schemas.microsoft.com/office/powerpoint/2010/main" val="316989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96BD9A-D9F3-490C-AA42-3803D2D63412}" type="datetimeFigureOut">
              <a:rPr lang="en-US" smtClean="0"/>
              <a:t>7/6/2020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B34B87-00DF-46AE-BF7D-0A18D8DDB6D5}" type="slidenum">
              <a:rPr lang="en-US" smtClean="0"/>
              <a:t>‹#›</a:t>
            </a:fld>
            <a:endParaRPr lang="en-US"/>
          </a:p>
        </p:txBody>
      </p:sp>
    </p:spTree>
    <p:extLst>
      <p:ext uri="{BB962C8B-B14F-4D97-AF65-F5344CB8AC3E}">
        <p14:creationId xmlns:p14="http://schemas.microsoft.com/office/powerpoint/2010/main" val="463546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96BD9A-D9F3-490C-AA42-3803D2D63412}" type="datetimeFigureOut">
              <a:rPr lang="en-US" smtClean="0"/>
              <a:t>7/6/2020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B34B87-00DF-46AE-BF7D-0A18D8DDB6D5}" type="slidenum">
              <a:rPr lang="en-US" smtClean="0"/>
              <a:t>‹#›</a:t>
            </a:fld>
            <a:endParaRPr lang="en-US"/>
          </a:p>
        </p:txBody>
      </p:sp>
    </p:spTree>
    <p:extLst>
      <p:ext uri="{BB962C8B-B14F-4D97-AF65-F5344CB8AC3E}">
        <p14:creationId xmlns:p14="http://schemas.microsoft.com/office/powerpoint/2010/main" val="2555711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96BD9A-D9F3-490C-AA42-3803D2D63412}" type="datetimeFigureOut">
              <a:rPr lang="en-US" smtClean="0"/>
              <a:t>7/6/2020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34B87-00DF-46AE-BF7D-0A18D8DDB6D5}" type="slidenum">
              <a:rPr lang="en-US" smtClean="0"/>
              <a:t>‹#›</a:t>
            </a:fld>
            <a:endParaRPr lang="en-US"/>
          </a:p>
        </p:txBody>
      </p:sp>
    </p:spTree>
    <p:extLst>
      <p:ext uri="{BB962C8B-B14F-4D97-AF65-F5344CB8AC3E}">
        <p14:creationId xmlns:p14="http://schemas.microsoft.com/office/powerpoint/2010/main" val="1073274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96BD9A-D9F3-490C-AA42-3803D2D63412}" type="datetimeFigureOut">
              <a:rPr lang="en-US" smtClean="0"/>
              <a:t>7/6/2020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34B87-00DF-46AE-BF7D-0A18D8DDB6D5}" type="slidenum">
              <a:rPr lang="en-US" smtClean="0"/>
              <a:t>‹#›</a:t>
            </a:fld>
            <a:endParaRPr lang="en-US"/>
          </a:p>
        </p:txBody>
      </p:sp>
    </p:spTree>
    <p:extLst>
      <p:ext uri="{BB962C8B-B14F-4D97-AF65-F5344CB8AC3E}">
        <p14:creationId xmlns:p14="http://schemas.microsoft.com/office/powerpoint/2010/main" val="457056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96BD9A-D9F3-490C-AA42-3803D2D63412}" type="datetimeFigureOut">
              <a:rPr lang="en-US" smtClean="0"/>
              <a:t>7/6/2020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B34B87-00DF-46AE-BF7D-0A18D8DDB6D5}" type="slidenum">
              <a:rPr lang="en-US" smtClean="0"/>
              <a:t>‹#›</a:t>
            </a:fld>
            <a:endParaRPr lang="en-US"/>
          </a:p>
        </p:txBody>
      </p:sp>
    </p:spTree>
    <p:extLst>
      <p:ext uri="{BB962C8B-B14F-4D97-AF65-F5344CB8AC3E}">
        <p14:creationId xmlns:p14="http://schemas.microsoft.com/office/powerpoint/2010/main" val="40835174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b="1" dirty="0"/>
              <a:t>PRESENTATION INTERVISION TRADING RO SRL</a:t>
            </a:r>
          </a:p>
        </p:txBody>
      </p:sp>
    </p:spTree>
    <p:extLst>
      <p:ext uri="{BB962C8B-B14F-4D97-AF65-F5344CB8AC3E}">
        <p14:creationId xmlns:p14="http://schemas.microsoft.com/office/powerpoint/2010/main" val="29019574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dirty="0">
                <a:latin typeface="Algerian" pitchFamily="82" charset="0"/>
              </a:rPr>
              <a:t>Historic</a:t>
            </a:r>
            <a:endParaRPr lang="en-US" dirty="0">
              <a:latin typeface="Algerian" pitchFamily="82" charset="0"/>
            </a:endParaRPr>
          </a:p>
        </p:txBody>
      </p:sp>
      <p:sp>
        <p:nvSpPr>
          <p:cNvPr id="3" name="Content Placeholder 2"/>
          <p:cNvSpPr>
            <a:spLocks noGrp="1"/>
          </p:cNvSpPr>
          <p:nvPr>
            <p:ph idx="1"/>
          </p:nvPr>
        </p:nvSpPr>
        <p:spPr/>
        <p:txBody>
          <a:bodyPr>
            <a:normAutofit/>
          </a:bodyPr>
          <a:lstStyle/>
          <a:p>
            <a:pPr algn="just"/>
            <a:r>
              <a:rPr lang="en-US" sz="2400" dirty="0">
                <a:latin typeface="Times New Roman" pitchFamily="18" charset="0"/>
                <a:cs typeface="Times New Roman" pitchFamily="18" charset="0"/>
              </a:rPr>
              <a:t>Established in March 1996, INTERVISION TRADING started its retail electronics business with its own shop in the center of Pitesti.</a:t>
            </a:r>
          </a:p>
          <a:p>
            <a:pPr algn="just"/>
            <a:endParaRPr lang="en-US"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In the com</a:t>
            </a:r>
            <a:r>
              <a:rPr lang="ro-RO" sz="2400" dirty="0">
                <a:latin typeface="Times New Roman" pitchFamily="18" charset="0"/>
                <a:cs typeface="Times New Roman" pitchFamily="18" charset="0"/>
              </a:rPr>
              <a:t>ing years</a:t>
            </a:r>
            <a:r>
              <a:rPr lang="en-US" sz="2400" dirty="0">
                <a:latin typeface="Times New Roman" pitchFamily="18" charset="0"/>
                <a:cs typeface="Times New Roman" pitchFamily="18" charset="0"/>
              </a:rPr>
              <a:t>, the network was developed step by step, </a:t>
            </a:r>
            <a:r>
              <a:rPr lang="ro-RO" sz="2400" dirty="0">
                <a:latin typeface="Times New Roman" pitchFamily="18" charset="0"/>
                <a:cs typeface="Times New Roman" pitchFamily="18" charset="0"/>
              </a:rPr>
              <a:t>and </a:t>
            </a:r>
            <a:r>
              <a:rPr lang="en-US" sz="2400" dirty="0">
                <a:latin typeface="Times New Roman" pitchFamily="18" charset="0"/>
                <a:cs typeface="Times New Roman" pitchFamily="18" charset="0"/>
              </a:rPr>
              <a:t>as of 2005, the company owns 4 stores, adding in the range</a:t>
            </a:r>
            <a:r>
              <a:rPr lang="ro-RO" sz="2400" dirty="0">
                <a:latin typeface="Times New Roman" pitchFamily="18" charset="0"/>
                <a:cs typeface="Times New Roman" pitchFamily="18" charset="0"/>
              </a:rPr>
              <a:t>, </a:t>
            </a:r>
            <a:r>
              <a:rPr lang="en-US" sz="2400" dirty="0">
                <a:latin typeface="Times New Roman" pitchFamily="18" charset="0"/>
                <a:cs typeface="Times New Roman" pitchFamily="18" charset="0"/>
              </a:rPr>
              <a:t>household appliances, IT, etc.</a:t>
            </a:r>
          </a:p>
        </p:txBody>
      </p:sp>
    </p:spTree>
    <p:extLst>
      <p:ext uri="{BB962C8B-B14F-4D97-AF65-F5344CB8AC3E}">
        <p14:creationId xmlns:p14="http://schemas.microsoft.com/office/powerpoint/2010/main" val="20976982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Algerian" pitchFamily="82" charset="0"/>
              </a:rPr>
              <a:t>beginnings</a:t>
            </a:r>
          </a:p>
        </p:txBody>
      </p:sp>
      <p:sp>
        <p:nvSpPr>
          <p:cNvPr id="3" name="Content Placeholder 2"/>
          <p:cNvSpPr>
            <a:spLocks noGrp="1"/>
          </p:cNvSpPr>
          <p:nvPr>
            <p:ph idx="1"/>
          </p:nvPr>
        </p:nvSpPr>
        <p:spPr/>
        <p:txBody>
          <a:bodyPr>
            <a:normAutofit/>
          </a:bodyPr>
          <a:lstStyle/>
          <a:p>
            <a:pPr algn="just"/>
            <a:r>
              <a:rPr lang="en-US" sz="2400" dirty="0">
                <a:latin typeface="Times New Roman" pitchFamily="18" charset="0"/>
                <a:cs typeface="Times New Roman" pitchFamily="18" charset="0"/>
              </a:rPr>
              <a:t>Since 1997, the company has started its own imports of electronic products, starting from the United Arab Emirates, following Singapore since 1999 (with multi-branded products such as SONY, PANASONIC, SAMSUNG, LG, PHILIPS, DAEWOO, etc.) and China-Hong Kong</a:t>
            </a:r>
            <a:r>
              <a:rPr lang="ro-RO" sz="2400" dirty="0">
                <a:latin typeface="Times New Roman" pitchFamily="18" charset="0"/>
                <a:cs typeface="Times New Roman" pitchFamily="18" charset="0"/>
              </a:rPr>
              <a:t> since</a:t>
            </a:r>
            <a:r>
              <a:rPr lang="en-US" sz="2400" dirty="0">
                <a:latin typeface="Times New Roman" pitchFamily="18" charset="0"/>
                <a:cs typeface="Times New Roman" pitchFamily="18" charset="0"/>
              </a:rPr>
              <a:t> 2002 (products under its own INTERVISION brand), imports made to cover the needs of its own stores as well as for distribution to customers from all over the country.</a:t>
            </a:r>
          </a:p>
        </p:txBody>
      </p:sp>
    </p:spTree>
    <p:extLst>
      <p:ext uri="{BB962C8B-B14F-4D97-AF65-F5344CB8AC3E}">
        <p14:creationId xmlns:p14="http://schemas.microsoft.com/office/powerpoint/2010/main" val="35026880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Algerian" pitchFamily="82" charset="0"/>
              </a:rPr>
              <a:t>Company development</a:t>
            </a:r>
          </a:p>
        </p:txBody>
      </p:sp>
      <p:sp>
        <p:nvSpPr>
          <p:cNvPr id="3" name="Content Placeholder 2"/>
          <p:cNvSpPr>
            <a:spLocks noGrp="1"/>
          </p:cNvSpPr>
          <p:nvPr>
            <p:ph idx="1"/>
          </p:nvPr>
        </p:nvSpPr>
        <p:spPr>
          <a:xfrm>
            <a:off x="350520" y="1600200"/>
            <a:ext cx="8229600" cy="4525963"/>
          </a:xfrm>
        </p:spPr>
        <p:txBody>
          <a:bodyPr>
            <a:normAutofit/>
          </a:bodyPr>
          <a:lstStyle/>
          <a:p>
            <a:pPr algn="just"/>
            <a:r>
              <a:rPr lang="en-US" sz="2400" dirty="0">
                <a:latin typeface="Times New Roman" pitchFamily="18" charset="0"/>
                <a:cs typeface="Times New Roman" pitchFamily="18" charset="0"/>
              </a:rPr>
              <a:t>Between 2000-2005, INTERVISION was the sole distributor of the ENZER brand in Singapore (audio-video products).</a:t>
            </a:r>
          </a:p>
          <a:p>
            <a:pPr algn="just"/>
            <a:endParaRPr lang="en-US"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In 2007, the negotiations for the exclusive distribution of the AKAI brand in Romania were finalized, activity started in 2008, with the strong development of the Romanian distribution and the signing of the first contracts with key accounts (REAL HYPERMARKET </a:t>
            </a:r>
            <a:r>
              <a:rPr lang="ro-RO" sz="2400" dirty="0">
                <a:latin typeface="Times New Roman" pitchFamily="18" charset="0"/>
                <a:cs typeface="Times New Roman" pitchFamily="18" charset="0"/>
              </a:rPr>
              <a:t>since </a:t>
            </a:r>
            <a:r>
              <a:rPr lang="en-US" sz="2400" dirty="0">
                <a:latin typeface="Times New Roman" pitchFamily="18" charset="0"/>
                <a:cs typeface="Times New Roman" pitchFamily="18" charset="0"/>
              </a:rPr>
              <a:t>2007, AUCHAN </a:t>
            </a:r>
            <a:r>
              <a:rPr lang="ro-RO" sz="2400" dirty="0">
                <a:latin typeface="Times New Roman" pitchFamily="18" charset="0"/>
                <a:cs typeface="Times New Roman" pitchFamily="18" charset="0"/>
              </a:rPr>
              <a:t>since </a:t>
            </a:r>
            <a:r>
              <a:rPr lang="en-US" sz="2400" dirty="0">
                <a:latin typeface="Times New Roman" pitchFamily="18" charset="0"/>
                <a:cs typeface="Times New Roman" pitchFamily="18" charset="0"/>
              </a:rPr>
              <a:t>2008).</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5600" y="4724400"/>
            <a:ext cx="5425440" cy="1737836"/>
          </a:xfrm>
          <a:prstGeom prst="rect">
            <a:avLst/>
          </a:prstGeom>
        </p:spPr>
      </p:pic>
    </p:spTree>
    <p:extLst>
      <p:ext uri="{BB962C8B-B14F-4D97-AF65-F5344CB8AC3E}">
        <p14:creationId xmlns:p14="http://schemas.microsoft.com/office/powerpoint/2010/main" val="31424748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Algerian" pitchFamily="82" charset="0"/>
              </a:rPr>
              <a:t>Company development</a:t>
            </a:r>
          </a:p>
        </p:txBody>
      </p:sp>
      <p:sp>
        <p:nvSpPr>
          <p:cNvPr id="3" name="Content Placeholder 2"/>
          <p:cNvSpPr>
            <a:spLocks noGrp="1"/>
          </p:cNvSpPr>
          <p:nvPr>
            <p:ph idx="1"/>
          </p:nvPr>
        </p:nvSpPr>
        <p:spPr/>
        <p:txBody>
          <a:bodyPr>
            <a:noAutofit/>
          </a:bodyPr>
          <a:lstStyle/>
          <a:p>
            <a:pPr algn="just"/>
            <a:r>
              <a:rPr lang="en-US" sz="2400" dirty="0">
                <a:latin typeface="Times New Roman" pitchFamily="18" charset="0"/>
                <a:cs typeface="Times New Roman" pitchFamily="18" charset="0"/>
              </a:rPr>
              <a:t>Over the entire period of the crisis, due to the policy of small steps taken and strict cost control, INTERVISION managed to record increases in both turnover and profit, recording no losses in any of the years since its establishment and to date.</a:t>
            </a:r>
          </a:p>
          <a:p>
            <a:pPr algn="just"/>
            <a:r>
              <a:rPr lang="en-US" sz="2400" dirty="0">
                <a:latin typeface="Times New Roman" pitchFamily="18" charset="0"/>
                <a:cs typeface="Times New Roman" pitchFamily="18" charset="0"/>
              </a:rPr>
              <a:t>Taking over the AKAI brand exclusivity and the strong and continuous development of the product range and customer portfolio contributed to success in the </a:t>
            </a:r>
            <a:r>
              <a:rPr lang="ro-RO" sz="2400" dirty="0">
                <a:latin typeface="Times New Roman" pitchFamily="18" charset="0"/>
                <a:cs typeface="Times New Roman" pitchFamily="18" charset="0"/>
              </a:rPr>
              <a:t>upcoming </a:t>
            </a:r>
            <a:r>
              <a:rPr lang="en-US" sz="2400" dirty="0">
                <a:latin typeface="Times New Roman" pitchFamily="18" charset="0"/>
                <a:cs typeface="Times New Roman" pitchFamily="18" charset="0"/>
              </a:rPr>
              <a:t>years.</a:t>
            </a:r>
          </a:p>
          <a:p>
            <a:pPr algn="just"/>
            <a:r>
              <a:rPr lang="en-US" sz="2400" dirty="0">
                <a:latin typeface="Times New Roman" pitchFamily="18" charset="0"/>
                <a:cs typeface="Times New Roman" pitchFamily="18" charset="0"/>
              </a:rPr>
              <a:t>The range of products is very diversified, from LED TVs to Hi-Fi systems, portable Bluetooth speakers, c</a:t>
            </a:r>
            <a:r>
              <a:rPr lang="ro-RO" sz="2400" dirty="0">
                <a:latin typeface="Times New Roman" pitchFamily="18" charset="0"/>
                <a:cs typeface="Times New Roman" pitchFamily="18" charset="0"/>
              </a:rPr>
              <a:t>lock</a:t>
            </a:r>
            <a:r>
              <a:rPr lang="en-US" sz="2400" dirty="0">
                <a:latin typeface="Times New Roman" pitchFamily="18" charset="0"/>
                <a:cs typeface="Times New Roman" pitchFamily="18" charset="0"/>
              </a:rPr>
              <a:t> radios, car audio, home appliances (air conditioners, cookers, microwave ovens, etc.).</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7200" y="5486400"/>
            <a:ext cx="3901440" cy="1249680"/>
          </a:xfrm>
          <a:prstGeom prst="rect">
            <a:avLst/>
          </a:prstGeom>
        </p:spPr>
      </p:pic>
    </p:spTree>
    <p:extLst>
      <p:ext uri="{BB962C8B-B14F-4D97-AF65-F5344CB8AC3E}">
        <p14:creationId xmlns:p14="http://schemas.microsoft.com/office/powerpoint/2010/main" val="97535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Algerian" pitchFamily="82" charset="0"/>
              </a:rPr>
              <a:t>C</a:t>
            </a:r>
            <a:r>
              <a:rPr lang="ro-RO" dirty="0">
                <a:latin typeface="Algerian" pitchFamily="82" charset="0"/>
              </a:rPr>
              <a:t>ustomer</a:t>
            </a:r>
            <a:r>
              <a:rPr lang="en-US" dirty="0">
                <a:latin typeface="Algerian" pitchFamily="82" charset="0"/>
              </a:rPr>
              <a:t> Portfolio</a:t>
            </a:r>
          </a:p>
        </p:txBody>
      </p:sp>
      <p:sp>
        <p:nvSpPr>
          <p:cNvPr id="3" name="Content Placeholder 2"/>
          <p:cNvSpPr>
            <a:spLocks noGrp="1"/>
          </p:cNvSpPr>
          <p:nvPr>
            <p:ph idx="1"/>
          </p:nvPr>
        </p:nvSpPr>
        <p:spPr/>
        <p:txBody>
          <a:bodyPr>
            <a:noAutofit/>
          </a:bodyPr>
          <a:lstStyle/>
          <a:p>
            <a:pPr algn="just"/>
            <a:r>
              <a:rPr lang="en-US" sz="2000" dirty="0">
                <a:latin typeface="Times New Roman" pitchFamily="18" charset="0"/>
                <a:cs typeface="Times New Roman" pitchFamily="18" charset="0"/>
              </a:rPr>
              <a:t>Currently, the customer portfolio is very diversified and balanced and covers virtually all distribution channels as follows:</a:t>
            </a:r>
          </a:p>
          <a:p>
            <a:pPr marL="0" indent="0" algn="just">
              <a:buNone/>
            </a:pPr>
            <a:r>
              <a:rPr lang="en-US" sz="2000" dirty="0">
                <a:latin typeface="Times New Roman" pitchFamily="18" charset="0"/>
                <a:cs typeface="Times New Roman" pitchFamily="18" charset="0"/>
              </a:rPr>
              <a:t>-hypermarket networks (AUCHAN, CORA, REAL)</a:t>
            </a:r>
          </a:p>
          <a:p>
            <a:pPr marL="0" indent="0" algn="just">
              <a:buNone/>
            </a:pPr>
            <a:r>
              <a:rPr lang="en-US" sz="2000" dirty="0">
                <a:latin typeface="Times New Roman" pitchFamily="18" charset="0"/>
                <a:cs typeface="Times New Roman" pitchFamily="18" charset="0"/>
              </a:rPr>
              <a:t>-cash &amp; carry (METRO)</a:t>
            </a:r>
          </a:p>
          <a:p>
            <a:pPr marL="0" indent="0" algn="just">
              <a:buNone/>
            </a:pPr>
            <a:r>
              <a:rPr lang="en-US" sz="2000" dirty="0">
                <a:latin typeface="Times New Roman" pitchFamily="18" charset="0"/>
                <a:cs typeface="Times New Roman" pitchFamily="18" charset="0"/>
              </a:rPr>
              <a:t>-DYI stores (DEDEMAN)</a:t>
            </a:r>
          </a:p>
          <a:p>
            <a:pPr marL="0" indent="0" algn="just">
              <a:buNone/>
            </a:pPr>
            <a:r>
              <a:rPr lang="en-US" sz="2000" dirty="0">
                <a:latin typeface="Times New Roman" pitchFamily="18" charset="0"/>
                <a:cs typeface="Times New Roman" pitchFamily="18" charset="0"/>
              </a:rPr>
              <a:t>- specialized stores (FLANCO, ALTEX, MEDIA GALAXY)</a:t>
            </a:r>
          </a:p>
          <a:p>
            <a:pPr marL="0" indent="0" algn="just">
              <a:buNone/>
            </a:pPr>
            <a:r>
              <a:rPr lang="en-US" sz="2000" dirty="0">
                <a:latin typeface="Times New Roman" pitchFamily="18" charset="0"/>
                <a:cs typeface="Times New Roman" pitchFamily="18" charset="0"/>
              </a:rPr>
              <a:t>-on-line</a:t>
            </a:r>
            <a:r>
              <a:rPr lang="ro-RO" sz="2000" dirty="0">
                <a:latin typeface="Times New Roman" pitchFamily="18" charset="0"/>
                <a:cs typeface="Times New Roman" pitchFamily="18" charset="0"/>
              </a:rPr>
              <a:t> stores</a:t>
            </a:r>
            <a:r>
              <a:rPr lang="en-US" sz="2000" dirty="0">
                <a:latin typeface="Times New Roman" pitchFamily="18" charset="0"/>
                <a:cs typeface="Times New Roman" pitchFamily="18" charset="0"/>
              </a:rPr>
              <a:t> (EMAG, CEL.RO, EVOMAG, etc.)</a:t>
            </a:r>
          </a:p>
          <a:p>
            <a:pPr marL="0" indent="0" algn="just">
              <a:buNone/>
            </a:pPr>
            <a:r>
              <a:rPr lang="en-US" sz="2000" dirty="0">
                <a:latin typeface="Times New Roman" pitchFamily="18" charset="0"/>
                <a:cs typeface="Times New Roman" pitchFamily="18" charset="0"/>
              </a:rPr>
              <a:t>-</a:t>
            </a:r>
            <a:r>
              <a:rPr lang="ro-RO" sz="2000" dirty="0">
                <a:latin typeface="Times New Roman" pitchFamily="18" charset="0"/>
                <a:cs typeface="Times New Roman" pitchFamily="18" charset="0"/>
              </a:rPr>
              <a:t>d</a:t>
            </a:r>
            <a:r>
              <a:rPr lang="en-US" sz="2000" dirty="0" err="1">
                <a:latin typeface="Times New Roman" pitchFamily="18" charset="0"/>
                <a:cs typeface="Times New Roman" pitchFamily="18" charset="0"/>
              </a:rPr>
              <a:t>istribut</a:t>
            </a:r>
            <a:r>
              <a:rPr lang="ro-RO" sz="2000" dirty="0">
                <a:latin typeface="Times New Roman" pitchFamily="18" charset="0"/>
                <a:cs typeface="Times New Roman" pitchFamily="18" charset="0"/>
              </a:rPr>
              <a:t>o</a:t>
            </a:r>
            <a:r>
              <a:rPr lang="en-US" sz="2000" dirty="0" err="1">
                <a:latin typeface="Times New Roman" pitchFamily="18" charset="0"/>
                <a:cs typeface="Times New Roman" pitchFamily="18" charset="0"/>
              </a:rPr>
              <a:t>rs</a:t>
            </a:r>
            <a:r>
              <a:rPr lang="en-US" sz="2000" dirty="0">
                <a:latin typeface="Times New Roman" pitchFamily="18" charset="0"/>
                <a:cs typeface="Times New Roman" pitchFamily="18" charset="0"/>
              </a:rPr>
              <a:t> (NETWORK ONE DISTRIBUTION)</a:t>
            </a:r>
          </a:p>
          <a:p>
            <a:pPr marL="0" indent="0" algn="just">
              <a:buNone/>
            </a:pPr>
            <a:r>
              <a:rPr lang="en-US" sz="2000" dirty="0">
                <a:latin typeface="Times New Roman" pitchFamily="18" charset="0"/>
                <a:cs typeface="Times New Roman" pitchFamily="18" charset="0"/>
              </a:rPr>
              <a:t>-discounters networks</a:t>
            </a:r>
            <a:r>
              <a:rPr lang="ro-RO" sz="2000" dirty="0">
                <a:latin typeface="Times New Roman" pitchFamily="18" charset="0"/>
                <a:cs typeface="Times New Roman" pitchFamily="18" charset="0"/>
              </a:rPr>
              <a:t> </a:t>
            </a:r>
            <a:r>
              <a:rPr lang="en-US" sz="2000" dirty="0">
                <a:latin typeface="Times New Roman" pitchFamily="18" charset="0"/>
                <a:cs typeface="Times New Roman" pitchFamily="18" charset="0"/>
              </a:rPr>
              <a:t>(REWE-PENNY MARKET)</a:t>
            </a:r>
          </a:p>
          <a:p>
            <a:pPr marL="0" indent="0" algn="just">
              <a:buNone/>
            </a:pPr>
            <a:r>
              <a:rPr lang="en-US" sz="2000" dirty="0">
                <a:latin typeface="Times New Roman" pitchFamily="18" charset="0"/>
                <a:cs typeface="Times New Roman" pitchFamily="18" charset="0"/>
              </a:rPr>
              <a:t>- independent stores and regional networks (currently in our database there are over 120 active clients)</a:t>
            </a:r>
          </a:p>
          <a:p>
            <a:pPr marL="0" indent="0" algn="just">
              <a:buNone/>
            </a:pPr>
            <a:r>
              <a:rPr lang="en-US" sz="2000" dirty="0">
                <a:latin typeface="Times New Roman" pitchFamily="18" charset="0"/>
                <a:cs typeface="Times New Roman" pitchFamily="18" charset="0"/>
              </a:rPr>
              <a:t>-export.</a:t>
            </a:r>
          </a:p>
        </p:txBody>
      </p:sp>
    </p:spTree>
    <p:extLst>
      <p:ext uri="{BB962C8B-B14F-4D97-AF65-F5344CB8AC3E}">
        <p14:creationId xmlns:p14="http://schemas.microsoft.com/office/powerpoint/2010/main" val="1547545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Algerian" pitchFamily="82" charset="0"/>
              </a:rPr>
              <a:t>Company development</a:t>
            </a:r>
          </a:p>
        </p:txBody>
      </p:sp>
      <p:sp>
        <p:nvSpPr>
          <p:cNvPr id="3" name="Content Placeholder 2"/>
          <p:cNvSpPr>
            <a:spLocks noGrp="1"/>
          </p:cNvSpPr>
          <p:nvPr>
            <p:ph idx="1"/>
          </p:nvPr>
        </p:nvSpPr>
        <p:spPr>
          <a:xfrm>
            <a:off x="533400" y="1676400"/>
            <a:ext cx="8229600" cy="4525963"/>
          </a:xfrm>
        </p:spPr>
        <p:txBody>
          <a:bodyPr>
            <a:normAutofit/>
          </a:bodyPr>
          <a:lstStyle/>
          <a:p>
            <a:r>
              <a:rPr lang="en-US" sz="2000" dirty="0">
                <a:latin typeface="Times New Roman" pitchFamily="18" charset="0"/>
                <a:cs typeface="Times New Roman" pitchFamily="18" charset="0"/>
              </a:rPr>
              <a:t>Due to the exceptional results achieved on the local market, the AKAI product expansion in new markets in the region, starting with Bulgaria, Croatia and Slovenia in 2016, was successfully negotiated, continuing with Greece in 2017, in order to sign the contract for 4 new and important markets in February 2018 : Poland, the Czech Republic, Hungary and Slovakia.</a:t>
            </a:r>
            <a:endParaRPr lang="ro-RO"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As a result of the continuous development of new products on the market and the expansion of the customer portfolio, INTERVISION has managed to obtain exceptional financial results in recent years, both in terms of turnover and profit, summarized in the </a:t>
            </a:r>
            <a:r>
              <a:rPr lang="ro-RO" sz="2000" dirty="0">
                <a:latin typeface="Times New Roman" pitchFamily="18" charset="0"/>
                <a:cs typeface="Times New Roman" pitchFamily="18" charset="0"/>
              </a:rPr>
              <a:t>charts below</a:t>
            </a:r>
            <a:r>
              <a:rPr lang="en-US" sz="2000" dirty="0">
                <a:latin typeface="Times New Roman" pitchFamily="18" charset="0"/>
                <a:cs typeface="Times New Roman" pitchFamily="18" charset="0"/>
              </a:rPr>
              <a:t>:</a:t>
            </a:r>
            <a:endParaRPr lang="ro-RO" sz="2000" dirty="0">
              <a:latin typeface="Times New Roman" pitchFamily="18" charset="0"/>
              <a:cs typeface="Times New Roman" pitchFamily="18" charset="0"/>
            </a:endParaRPr>
          </a:p>
          <a:p>
            <a:endParaRPr lang="en-US" dirty="0"/>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810715"/>
            <a:ext cx="1066800" cy="82808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800" y="4810714"/>
            <a:ext cx="1219200" cy="82808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0948" y="4810715"/>
            <a:ext cx="1135693" cy="828085"/>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6641" y="4810714"/>
            <a:ext cx="1143000" cy="828085"/>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39641" y="4810715"/>
            <a:ext cx="1219200" cy="828086"/>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15000" y="4810714"/>
            <a:ext cx="1219200" cy="828087"/>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934200" y="4810714"/>
            <a:ext cx="1253645" cy="828086"/>
          </a:xfrm>
          <a:prstGeom prst="rect">
            <a:avLst/>
          </a:prstGeom>
        </p:spPr>
      </p:pic>
      <p:pic>
        <p:nvPicPr>
          <p:cNvPr id="11" name="Picture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001001" y="4775376"/>
            <a:ext cx="1142999" cy="863424"/>
          </a:xfrm>
          <a:prstGeom prst="rect">
            <a:avLst/>
          </a:prstGeom>
        </p:spPr>
      </p:pic>
      <p:pic>
        <p:nvPicPr>
          <p:cNvPr id="12" name="Picture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897682" y="5867400"/>
            <a:ext cx="1251559" cy="834373"/>
          </a:xfrm>
          <a:prstGeom prst="rect">
            <a:avLst/>
          </a:prstGeom>
        </p:spPr>
      </p:pic>
    </p:spTree>
    <p:extLst>
      <p:ext uri="{BB962C8B-B14F-4D97-AF65-F5344CB8AC3E}">
        <p14:creationId xmlns:p14="http://schemas.microsoft.com/office/powerpoint/2010/main" val="398738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Evolution of turnover in 2014-2017 (€) - excluding VAT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13718840"/>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8773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Profit evolution in 2014-2017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31312147"/>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37349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ro-RO" sz="3600" dirty="0"/>
              <a:t>Repartition </a:t>
            </a:r>
            <a:r>
              <a:rPr lang="en-US" sz="3600" dirty="0"/>
              <a:t>of customer portfolio by turnover in 2017 (€ 6,615,949)</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0414617"/>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55858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2400" dirty="0">
                <a:latin typeface="Times New Roman" pitchFamily="18" charset="0"/>
                <a:cs typeface="Times New Roman" pitchFamily="18" charset="0"/>
              </a:rPr>
              <a:t>The entire team of company specialists who professionally respond to import-export activities, trade correspondence, new product development, sales, invoicing, customer relations, etc. contributed to these results.</a:t>
            </a:r>
          </a:p>
        </p:txBody>
      </p:sp>
    </p:spTree>
    <p:extLst>
      <p:ext uri="{BB962C8B-B14F-4D97-AF65-F5344CB8AC3E}">
        <p14:creationId xmlns:p14="http://schemas.microsoft.com/office/powerpoint/2010/main" val="3840972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dirty="0">
                <a:latin typeface="Algerian" pitchFamily="82" charset="0"/>
                <a:cs typeface="Times New Roman" pitchFamily="18" charset="0"/>
              </a:rPr>
              <a:t>Nowadays...</a:t>
            </a:r>
            <a:endParaRPr lang="en-US" dirty="0">
              <a:latin typeface="Algerian" pitchFamily="82" charset="0"/>
              <a:cs typeface="Times New Roman" pitchFamily="18" charset="0"/>
            </a:endParaRPr>
          </a:p>
        </p:txBody>
      </p:sp>
      <p:sp>
        <p:nvSpPr>
          <p:cNvPr id="3" name="Content Placeholder 2"/>
          <p:cNvSpPr>
            <a:spLocks noGrp="1"/>
          </p:cNvSpPr>
          <p:nvPr>
            <p:ph idx="1"/>
          </p:nvPr>
        </p:nvSpPr>
        <p:spPr/>
        <p:txBody>
          <a:bodyPr>
            <a:normAutofit/>
          </a:bodyPr>
          <a:lstStyle/>
          <a:p>
            <a:pPr marL="0" indent="0" algn="just">
              <a:buNone/>
            </a:pPr>
            <a:r>
              <a:rPr lang="en-US" sz="2400" dirty="0">
                <a:latin typeface="Times New Roman" pitchFamily="18" charset="0"/>
                <a:cs typeface="Times New Roman" pitchFamily="18" charset="0"/>
              </a:rPr>
              <a:t>Our team counts 7 </a:t>
            </a:r>
            <a:r>
              <a:rPr lang="ro-RO" sz="2400" dirty="0">
                <a:latin typeface="Times New Roman" pitchFamily="18" charset="0"/>
                <a:cs typeface="Times New Roman" pitchFamily="18" charset="0"/>
              </a:rPr>
              <a:t>employees</a:t>
            </a:r>
            <a:r>
              <a:rPr lang="en-US" sz="2400" dirty="0">
                <a:latin typeface="Times New Roman" pitchFamily="18" charset="0"/>
                <a:cs typeface="Times New Roman" pitchFamily="18" charset="0"/>
              </a:rPr>
              <a:t>, the logistics, distribution, service and accounting </a:t>
            </a:r>
            <a:r>
              <a:rPr lang="ro-RO" sz="2400" dirty="0">
                <a:latin typeface="Times New Roman" pitchFamily="18" charset="0"/>
                <a:cs typeface="Times New Roman" pitchFamily="18" charset="0"/>
              </a:rPr>
              <a:t>being</a:t>
            </a:r>
            <a:r>
              <a:rPr lang="en-US" sz="2400" dirty="0">
                <a:latin typeface="Times New Roman" pitchFamily="18" charset="0"/>
                <a:cs typeface="Times New Roman" pitchFamily="18" charset="0"/>
              </a:rPr>
              <a:t> outsourced.</a:t>
            </a:r>
          </a:p>
        </p:txBody>
      </p:sp>
    </p:spTree>
    <p:extLst>
      <p:ext uri="{BB962C8B-B14F-4D97-AF65-F5344CB8AC3E}">
        <p14:creationId xmlns:p14="http://schemas.microsoft.com/office/powerpoint/2010/main" val="32512790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2400" dirty="0">
                <a:latin typeface="Times New Roman" pitchFamily="18" charset="0"/>
                <a:cs typeface="Times New Roman" pitchFamily="18" charset="0"/>
              </a:rPr>
              <a:t>Throughout the company's activity, since its inception, there have been no changes in the shareholder structure, the company being 100% owned by the sole shareholder, </a:t>
            </a:r>
            <a:r>
              <a:rPr lang="en-US" sz="2400" dirty="0" err="1">
                <a:latin typeface="Times New Roman" pitchFamily="18" charset="0"/>
                <a:cs typeface="Times New Roman" pitchFamily="18" charset="0"/>
              </a:rPr>
              <a:t>Dorin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Ciobanu</a:t>
            </a:r>
            <a:r>
              <a:rPr lang="en-US" sz="2400" dirty="0">
                <a:latin typeface="Times New Roman" pitchFamily="18" charset="0"/>
                <a:cs typeface="Times New Roman" pitchFamily="18" charset="0"/>
              </a:rPr>
              <a:t>.</a:t>
            </a:r>
          </a:p>
        </p:txBody>
      </p:sp>
    </p:spTree>
    <p:extLst>
      <p:ext uri="{BB962C8B-B14F-4D97-AF65-F5344CB8AC3E}">
        <p14:creationId xmlns:p14="http://schemas.microsoft.com/office/powerpoint/2010/main" val="15677322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TotalTime>
  <Words>675</Words>
  <Application>Microsoft Office PowerPoint</Application>
  <PresentationFormat>On-screen Show (4:3)</PresentationFormat>
  <Paragraphs>37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Algerian</vt:lpstr>
      <vt:lpstr>Arial</vt:lpstr>
      <vt:lpstr>Calibri</vt:lpstr>
      <vt:lpstr>Times New Roman</vt:lpstr>
      <vt:lpstr>Office Theme</vt:lpstr>
      <vt:lpstr>PRESENTATION INTERVISION TRADING RO SRL</vt:lpstr>
      <vt:lpstr>Historic</vt:lpstr>
      <vt:lpstr>beginnings</vt:lpstr>
      <vt:lpstr>Company development</vt:lpstr>
      <vt:lpstr>Company development</vt:lpstr>
      <vt:lpstr>Customer Portfolio</vt:lpstr>
      <vt:lpstr>Company development</vt:lpstr>
      <vt:lpstr>Evolution of turnover in 2014-2017 (€) - excluding VAT</vt:lpstr>
      <vt:lpstr>Profit evolution in 2014-2017 (€)</vt:lpstr>
      <vt:lpstr>Repartition of customer portfolio by turnover in 2017 (€ 6,615,949)</vt:lpstr>
      <vt:lpstr>PowerPoint Presentation</vt:lpstr>
      <vt:lpstr>Nowadays...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INTERVISION TRADING RO SRL</dc:title>
  <dc:creator>Lenovo</dc:creator>
  <cp:lastModifiedBy>USER</cp:lastModifiedBy>
  <cp:revision>13</cp:revision>
  <dcterms:created xsi:type="dcterms:W3CDTF">2018-02-21T11:40:20Z</dcterms:created>
  <dcterms:modified xsi:type="dcterms:W3CDTF">2020-07-06T10:15:28Z</dcterms:modified>
</cp:coreProperties>
</file>